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EE973-E5BF-49F9-A53C-312460D616D5}" type="datetimeFigureOut">
              <a:rPr lang="cs-CZ" smtClean="0"/>
              <a:t>20.05.2025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0E994-D86E-4E13-A887-36BE1FAF8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429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40E994-D86E-4E13-A887-36BE1FAF8CF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420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4B9ED-16EB-6CD2-C4D3-AE24325B9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B46FF87-93F8-D07C-261E-8B5A15BA7B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6AF37C-D484-B52E-DBBA-EAB386D06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D405-CAC4-4662-B0D0-2F8BE5721D1F}" type="datetimeFigureOut">
              <a:rPr lang="cs-CZ" smtClean="0"/>
              <a:t>20.05.2025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3B9448-B104-CE85-420A-EBCC945F9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B13CBC-D5D4-7D49-B249-A592D57B8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7C5-19D2-48C5-B88E-125AB0ACF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227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2743E8-7345-E1D7-985A-A9B60BC39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EB2F4F1-A47B-7322-51DA-597A978644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E7E5E7-6A51-4FC7-C15A-92E37786E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D405-CAC4-4662-B0D0-2F8BE5721D1F}" type="datetimeFigureOut">
              <a:rPr lang="cs-CZ" smtClean="0"/>
              <a:t>20.05.2025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E27CEB-C42C-3B87-409E-91E2624C2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44F360-2755-39E2-E4D2-4DE9B401D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7C5-19D2-48C5-B88E-125AB0ACF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270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4FCBAB3-47DE-69DD-3501-BBA1566B2E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DD5D5E-1253-D8AB-F557-12FD182F7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9D1C58-2221-090E-E0EF-D87EC558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D405-CAC4-4662-B0D0-2F8BE5721D1F}" type="datetimeFigureOut">
              <a:rPr lang="cs-CZ" smtClean="0"/>
              <a:t>20.05.2025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489909-67ED-9DFB-BA7C-63B343FBC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404D6D-5C9D-4464-6EB8-2B251EE2C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7C5-19D2-48C5-B88E-125AB0ACF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78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2E2F7E-2B0C-DF0D-4EEA-A4A8DAAC8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A8F215-6EC3-A27D-71C1-8A3AB99A5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441E32-7398-5A8E-25FB-6BA7E9A2D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D405-CAC4-4662-B0D0-2F8BE5721D1F}" type="datetimeFigureOut">
              <a:rPr lang="cs-CZ" smtClean="0"/>
              <a:t>20.05.2025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F2ECAD-EECC-0CF2-47B2-84F1B6D9E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EFCAA5-7F9F-E42F-682F-F11E00E14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7C5-19D2-48C5-B88E-125AB0ACF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974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7D6EE-7456-E939-0BF3-D560243A8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41B79B-5355-602D-5029-AC661FC1B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B14A4A-447A-B763-4406-89829DEE5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D405-CAC4-4662-B0D0-2F8BE5721D1F}" type="datetimeFigureOut">
              <a:rPr lang="cs-CZ" smtClean="0"/>
              <a:t>20.05.2025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F8620B-F26F-4CA5-EDB2-BEF6A04FA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1202FF-C32F-269F-7F6F-ADC77C6FC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7C5-19D2-48C5-B88E-125AB0ACF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74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CF2D99-5D3B-9E06-4C83-F9BDC373A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45B11D-859D-A45F-A4AC-E9A098D683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ACE6DAF-F094-69E2-50EB-9518B61F8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F97A3F-8D57-4934-9875-9DC038A62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D405-CAC4-4662-B0D0-2F8BE5721D1F}" type="datetimeFigureOut">
              <a:rPr lang="cs-CZ" smtClean="0"/>
              <a:t>20.05.2025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308F3E-C4EC-7BC6-B1D1-453D30170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FCE63E7-8D5A-C992-9CEF-3D10D579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7C5-19D2-48C5-B88E-125AB0ACF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24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C1F632-CA0C-65AD-1750-F4A80CFF6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3DDBA10-B856-BCBC-FF41-B85EB58FF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BAE65AF-1074-CFE2-4B45-79BCB927D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A3616AB-203E-5542-732D-D93A4854F5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12336E9-94FA-0F40-157F-1F5E53744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9FA0AFD-7202-E4A7-AD26-5BA838C06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D405-CAC4-4662-B0D0-2F8BE5721D1F}" type="datetimeFigureOut">
              <a:rPr lang="cs-CZ" smtClean="0"/>
              <a:t>20.05.2025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96D1C39-6487-18C3-65EB-BB2C9374A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19086EB-0BC0-7D13-6466-D59849738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7C5-19D2-48C5-B88E-125AB0ACF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02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CE35B1-68A6-746A-3BDF-3F05791F2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1F2BBB4-8511-0289-3933-10359213E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D405-CAC4-4662-B0D0-2F8BE5721D1F}" type="datetimeFigureOut">
              <a:rPr lang="cs-CZ" smtClean="0"/>
              <a:t>20.05.2025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A806E49-21C4-4EA2-3AC2-4C38A5A2E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47BADD-A1F8-F99E-ABAE-5F6BA55A1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7C5-19D2-48C5-B88E-125AB0ACF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8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06457F7-11EA-A86E-B02C-58282E206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D405-CAC4-4662-B0D0-2F8BE5721D1F}" type="datetimeFigureOut">
              <a:rPr lang="cs-CZ" smtClean="0"/>
              <a:t>20.05.2025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43C6387-6203-1C2D-F274-0CFA668DB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BC1636F-FDD0-6CD2-D113-BC79BF859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7C5-19D2-48C5-B88E-125AB0ACF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BB3AD-65F4-D158-F611-A904FF86D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843CDE-389F-947A-F681-83BBBE0A7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8324CA8-3ABB-F81D-FD2D-12D89DB8B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3D2D1C-F9AD-52F9-AECD-3131A8C5B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D405-CAC4-4662-B0D0-2F8BE5721D1F}" type="datetimeFigureOut">
              <a:rPr lang="cs-CZ" smtClean="0"/>
              <a:t>20.05.2025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853DA4-710A-E9AC-C961-710B438B9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1A70A5-96C3-E335-14CE-F6940D38F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7C5-19D2-48C5-B88E-125AB0ACF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57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3E2B4C-46D9-0EAA-E741-466D4C72D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149ECDF-9D19-E06B-D952-0A6468285D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D5D423-58BA-23C8-EA4E-EBE203110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25B510-5BD4-0425-3399-08DC6C88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D405-CAC4-4662-B0D0-2F8BE5721D1F}" type="datetimeFigureOut">
              <a:rPr lang="cs-CZ" smtClean="0"/>
              <a:t>20.05.2025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2FAE14-8155-8754-1811-3F588E288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32619D-48B4-C544-36C9-BB5FD7BD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7C5-19D2-48C5-B88E-125AB0ACF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06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A855A3C-BE26-E9AA-C699-BE8A00777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AECDB9-2C7B-613B-4F52-198498DE8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1E27D7-E275-4448-D7A3-02BC2A1542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0DD405-CAC4-4662-B0D0-2F8BE5721D1F}" type="datetimeFigureOut">
              <a:rPr lang="cs-CZ" smtClean="0"/>
              <a:t>20.05.2025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FA4779-A4F3-CEA1-2E3B-BB4C37E661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A02EE9-237D-2567-8D40-1E733E67D6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9B97C5-19D2-48C5-B88E-125AB0ACF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299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z-museums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B9C33-BED7-8D61-932C-8DF8B53ABA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5759"/>
            <a:ext cx="9144000" cy="1947407"/>
          </a:xfrm>
        </p:spPr>
        <p:txBody>
          <a:bodyPr/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Asociace muzeí a galerií České republiky, z. s.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3CD46EF-AC1B-0F55-7F08-4E21C5375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69537"/>
            <a:ext cx="9144000" cy="2766099"/>
          </a:xfrm>
        </p:spPr>
        <p:txBody>
          <a:bodyPr>
            <a:normAutofit/>
          </a:bodyPr>
          <a:lstStyle/>
          <a:p>
            <a:r>
              <a:rPr lang="cs-CZ" sz="4000" i="1" dirty="0">
                <a:latin typeface="Calibri" panose="020F0502020204030204" pitchFamily="34" charset="0"/>
                <a:cs typeface="Calibri" panose="020F0502020204030204" pitchFamily="34" charset="0"/>
              </a:rPr>
              <a:t>Kdo jsme?</a:t>
            </a:r>
          </a:p>
          <a:p>
            <a:pPr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Asociace muzeí a galerií České republiky, z. s., (zkratka AMG), je dobrovolným, samosprávným, nepolitickým svazkem muzeí, galerií, </a:t>
            </a:r>
            <a:r>
              <a:rPr lang="cs-CZ" sz="1800" dirty="0">
                <a:effectLst/>
                <a:latin typeface="Calibri" panose="020F0502020204030204" pitchFamily="34" charset="0"/>
                <a:ea typeface="Aptos" panose="02110004020202020204"/>
                <a:cs typeface="Calibri" panose="020F0502020204030204" pitchFamily="34" charset="0"/>
              </a:rPr>
              <a:t>případně jiných právnických a fyzických osob, působících v muzejnictví. Sdružuje muzejní instituce v České republice a osoby pracující v oboru a je jejich největším profesním svazem.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AMG byla založena 30. května 1990 jako občanské sdružení a po nabytí účinnosti nového občanského zákoníku v roce 2014 se stala zapsaným spolkem.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9651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6E9A2-6194-1927-55C6-EE9C19184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Vnější vztahy AMG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7D3095-5710-3090-7AEA-C16DD3338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1138"/>
            <a:ext cx="10515600" cy="478582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Mezinárodní odborná spolupráce: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pravidelné společné semináře s muzejníky z Bavorska, Saska a Dolního Rakouska;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spolupráce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Zväzom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múzeí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Slovensku je zakotvená smluvně a AMG ji pokládá vzhledem ke společné minulosti </a:t>
            </a:r>
            <a:b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blízkosti slovenského muzejnictví za prvořadou;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Memorandum o vzájemné spolupráci mezi českými a slovenskými partnery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(m</a:t>
            </a:r>
            <a:r>
              <a:rPr lang="cs-CZ" sz="20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ezi AMG, Radou galerií ČR a Českým výborem ICOM na straně jedné a </a:t>
            </a:r>
            <a:r>
              <a:rPr lang="cs-CZ" sz="20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Zväzom</a:t>
            </a:r>
            <a:r>
              <a:rPr lang="cs-CZ" sz="20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múzeí</a:t>
            </a:r>
            <a:r>
              <a:rPr lang="cs-CZ" sz="20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na Slovensku, Radou galerií Slovenska a Slovenským </a:t>
            </a:r>
            <a:r>
              <a:rPr lang="cs-CZ" sz="20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komitétom</a:t>
            </a:r>
            <a:r>
              <a:rPr lang="cs-CZ" sz="20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ICOM na straně druhé, předmětem je vyjádření společného úsilí partnerů v oblasti spolupráce s cílem zvýšit vzájemnou informovanost, účast na aktivitách partnerů, podpořit realizaci společných projektů a činnost partnerů podle aktuálních potřeb);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Členství AMG v The Network of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European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Museum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Organisations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(NEMO) a prostřednictví ČV ICOM také kontakty s Mezinárodní radou muzeí (ICOM).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Legislativní a koncepční činnost: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členství AMG v Unii zaměstnavatelských svazů ČR;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státní správa a samospráva (zejména Ministerstvo kultury, Asociace krajů ČR a Svaz měst a obcí ČR;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právní poradenství a spolupráce v oblasti právní osvěty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Memorandum o vzájemné spolupráci uzavřené mezi AMG a </a:t>
            </a:r>
            <a:r>
              <a:rPr lang="cs-CZ" sz="20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Legal</a:t>
            </a:r>
            <a:r>
              <a:rPr lang="cs-CZ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Partners</a:t>
            </a:r>
            <a:r>
              <a:rPr lang="cs-CZ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(spolupráce </a:t>
            </a:r>
            <a:r>
              <a:rPr lang="cs-CZ" sz="20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zejména prostřednictvím konzultační a poradenské činnosti, tematicky zaměřených seminářů, školení či přednášek, a také sérií odborných článků publikovaných na stránkách </a:t>
            </a:r>
            <a:r>
              <a:rPr lang="cs-CZ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Věstníku AMG </a:t>
            </a:r>
            <a:r>
              <a:rPr lang="cs-CZ" sz="20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 různá aktuální témata).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cs-CZ" sz="2000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Statistika: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dlouhodobá spolupráce AMG a NIPOS (Roční výkaz o muzeu a galerií Kult 14-01 a metodické vysvětlivky, projekt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Benchmarking muzeí a galerií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od 1. července 2025 předpokládáme pokračování spolupráce s nástupnickým Národním institutem pro kulturu).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70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EB849D-6152-D7F2-850D-F8F141C3E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58" y="489339"/>
            <a:ext cx="10515600" cy="54069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Odborná spolupráce v rámci ČR: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partnerství s Radou galerií ČR, s Českým výborem ICOM a s Českou komisí pro UNESCO;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memorandy potvrzená dlouhodobě realizovaná spolupráce s Národním muzeem, Národním památkovým ústavem, v oblasti knihovnictví a informační činnosti mezi AMG, Asociací knihoven vysokých škol ČR, Sdružením knihoven ČR a Svazem knihovníků a informačních pracovníků ČR, s Českou centrálou cestovního ruchu – agenturou </a:t>
            </a:r>
            <a:r>
              <a:rPr lang="cs-CZ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CzechTourism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a nejnověji mezi AMG a Českou archivní společností;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 oblasti vzdělávání a zvyšování kvalifikace muzejních pracovníků s univerzitními muzeologickými pracovišti a s metodickými centry MK ČR;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 oblasti bezpečnosti je AMG signatářem Českého komitétu Modrého štítu (podpora aktivit vedoucích ke zvyšování úrovně ochrany sbírek, úsilí o preventivní opatření, pohotovou pomoc ve stavu nouze, příp. záchranu kulturního dědictví ohroženého válkou, přírodními katastrofami nebo selháním člověka).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Oblast propagace a popularizace činnosti muzeí a galerií: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tradičními mediálními partnery i partnery </a:t>
            </a: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Národní soutěže muzeí Gloria </a:t>
            </a:r>
            <a:r>
              <a:rPr lang="cs-CZ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musaealis</a:t>
            </a: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jsou Česká televize, Český rozhlas, internetový portál a časopis PROPAMÁTKY, Obecní dům, Národní muzeum, Hlavní město Praha a prostřednictvím portálu Kudyznudy.cz také Česká centrála cestovního ruchu – agentura </a:t>
            </a:r>
            <a:r>
              <a:rPr lang="cs-CZ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CzechTourism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tradičním partnerem </a:t>
            </a: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Festivalu muzejních nocí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je Asociace krajů ČR.</a:t>
            </a:r>
          </a:p>
        </p:txBody>
      </p:sp>
    </p:spTree>
    <p:extLst>
      <p:ext uri="{BB962C8B-B14F-4D97-AF65-F5344CB8AC3E}">
        <p14:creationId xmlns:p14="http://schemas.microsoft.com/office/powerpoint/2010/main" val="2571798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1089B6-05B3-3FD2-BE05-E965DC4B3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5612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Závěrem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82200B-7A71-9656-1043-3436B200E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0738"/>
            <a:ext cx="10515600" cy="50362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veškerá činnost AMG je dobrovolnou záležitostí aktivit členů spolku;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všechny funkce v AMG jsou čestné;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profesionální servis pro plynulý chod zajišťuje vlastní sekretariát, který zaměstnává tři pracovníky.</a:t>
            </a:r>
          </a:p>
          <a:p>
            <a:pPr marL="0" indent="0">
              <a:buNone/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</a:p>
          <a:p>
            <a:pPr marL="0" indent="0">
              <a:buNone/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Sekretariát a sídlo AMG: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Asociace muzeí a galerií České republiky, z. s., Jindřišská 901/5, 110 00 Praha 1</a:t>
            </a:r>
            <a:endParaRPr lang="cs-CZ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Tel.: +420 224 210 037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Mobil: +420 736 438 611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E-mail: amg@cz-museums.cz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Více na 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http://www.cz-museums.cz</a:t>
            </a:r>
          </a:p>
          <a:p>
            <a:pPr marL="0" indent="0">
              <a:buNone/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681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65BB04-0C13-1AA8-249D-D78FC29AF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556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Členská základna AMG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AE6EFC-B9D4-7D8B-4AF5-D25397520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8523"/>
            <a:ext cx="10515600" cy="5098440"/>
          </a:xfrm>
        </p:spPr>
        <p:txBody>
          <a:bodyPr>
            <a:noAutofit/>
          </a:bodyPr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Muzea, galerie či jiné právnické osoby se mohou stát členy AMG formou řádného členství. Fyzické osoby se mohou stát individuálními nebo čestnými členy AMG. K 1. květnu 2025 sdružovala AMG celkem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317 řádných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232 individuálních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čestných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členů . </a:t>
            </a:r>
          </a:p>
          <a:p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Řádní členové AMG dle druhu zřizovatele: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Ministerstvo kultury: 19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Kraje: 86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Město nebo obec: 133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Jiné ministerstvo: 6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Podnikatelský subjekt: 19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Nevládní nezisková organizace: 37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Soukromá osoba: 6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Církev či náboženská společnost: 4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Vysoká škola: 6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Jiný zřizovatel: 1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AMG je organizována na územním a profesním principu. Podle územněsprávního členění České republiky má 14 krajských sekcí. Na oborovém principu jsou vytvářeny komise, kterých je v současnosti 14 a do struktury patří také 4 kolegia zaměřená regionálně či oborově. Mezi největší komise patří: Komise konzervátorů-restaurátorů AMG, Etnografická komise AMG, Knihovnická komise AMG, Komise regionální historie Moravy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Slezska AMG a Komise pro práci s veřejností a muzejní pedagogiku AMG.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03720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9825B2-86D8-510D-2EA8-93DF30EBF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Poslání a cíle AMG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0B4DDE-A4AB-9AFF-D14E-7A64848DD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4754563"/>
          </a:xfrm>
        </p:spPr>
        <p:txBody>
          <a:bodyPr/>
          <a:lstStyle/>
          <a:p>
            <a:pPr marL="0" indent="0">
              <a:buNone/>
            </a:pP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Poslání a cíle, </a:t>
            </a:r>
            <a:r>
              <a:rPr lang="cs-CZ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úkoly a formy působení AMG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jsou definovány obecně jako práce pro všestranný rozvoj muzejnictví a zajištění svobodné tvůrčí práce v muzeích a galeriích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AMG hájí společné zájmy a práva muzeí a galerií;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AMG vytváří koncepce a významné projekty v oboru;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AMG provozuje oborové informační systémy,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AMG zajišťuje různé formy vzdělávání muzejních pracovníků pořádáním konferencí, kolokvií a seminářů či kurzů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Školy muzejní propedeutiky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ale i podporou a propagací dalších možností profesního růstu v oboru;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AMG se zabývá vlastní ediční činností (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Věstník AMG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metodické materiály, publikace);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AMG se zaměřuje na propagaci a popularizaci činnosti muzeí a galerií i činnosti vlastní vůči široké veřejnosti. </a:t>
            </a:r>
          </a:p>
        </p:txBody>
      </p:sp>
    </p:spTree>
    <p:extLst>
      <p:ext uri="{BB962C8B-B14F-4D97-AF65-F5344CB8AC3E}">
        <p14:creationId xmlns:p14="http://schemas.microsoft.com/office/powerpoint/2010/main" val="4286272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D546-8913-0C9F-FFA0-FFC3B3476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Podpora vzdělávání muzejních pracovníků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89D69B-17A3-1A66-94D6-C8A980E29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AMG podporuje vzdělávání muzejních pracovníků prostřednictvím: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podpory odborných a oborových komisí při pořádání různých seminářů, kurzů či diskusních fór;</a:t>
            </a:r>
          </a:p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kurzů </a:t>
            </a: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Školy muzejní propedeutiky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pořádaných od roku 2002 (</a:t>
            </a:r>
            <a:r>
              <a:rPr lang="cs-CZ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častníci ŠMP získávají základní orientaci v otázkách specifického poslání muzeí a galerií, vývoje muzejnictví, sbírkotvorné činnosti, odborné správy sbírek muzejní povahy a jejich ochrany, prezentační činnosti, muzejního managementu; kromě základního kurzu je možné absolvovat i nástavbový kurz věnovaný výstavnictví);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pořádání kolokvií na aktuální témata českého muzejnictví;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mezinárodních muzeologických konferencí na téma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Muzeum a změna / The Museum and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r>
              <a:rPr lang="cs-CZ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metodických setkávání ve spolupráci s dalšími subjekty;</a:t>
            </a:r>
          </a:p>
          <a:p>
            <a:r>
              <a:rPr lang="cs-CZ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spolupráce s VŠ muzeologickými pracovišti;</a:t>
            </a:r>
          </a:p>
          <a:p>
            <a:r>
              <a:rPr lang="cs-CZ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podporou a aktivním podněcováním vzniku dalších příležitostí ke zvyšování profesní kvalifikace pracovníků muzeí a galerií (např. vzdělávacích kurzů zakončených tzv. </a:t>
            </a:r>
            <a:r>
              <a:rPr lang="cs-CZ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mikrocertifikáty</a:t>
            </a:r>
            <a:r>
              <a:rPr lang="cs-CZ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421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7CBEBA-1BB8-E459-8712-1A328F88B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Legislativní a koncepční aktivity AMG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8073AE-A5E4-CEAF-3F58-2286991BE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8"/>
            <a:ext cx="10515600" cy="4817086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None/>
            </a:pPr>
            <a:r>
              <a:rPr lang="cs-CZ" sz="5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AMG uplatňuje profesní hlediska muzeí a galerií při úpravě stávajících nebo navrhování nových právních norem, které ovlivňují odborné, ekonomické i právní postavení muzejních organizací i oboru muzejnictví:</a:t>
            </a:r>
            <a:endParaRPr lang="cs-CZ" sz="5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500"/>
              </a:spcBef>
              <a:spcAft>
                <a:spcPts val="1200"/>
              </a:spcAft>
              <a:buNone/>
            </a:pPr>
            <a:r>
              <a:rPr lang="cs-CZ" sz="5500" b="1" dirty="0">
                <a:latin typeface="Calibri" panose="020F0502020204030204" pitchFamily="34" charset="0"/>
                <a:cs typeface="Calibri" panose="020F0502020204030204" pitchFamily="34" charset="0"/>
              </a:rPr>
              <a:t>Tematické okruhy:</a:t>
            </a: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cs-CZ" sz="5500" dirty="0">
                <a:latin typeface="Calibri" panose="020F0502020204030204" pitchFamily="34" charset="0"/>
                <a:cs typeface="Calibri" panose="020F0502020204030204" pitchFamily="34" charset="0"/>
              </a:rPr>
              <a:t>zákon o muzeích a jejich specifických činnostech;</a:t>
            </a: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cs-CZ" sz="5500" i="1" dirty="0">
                <a:latin typeface="Calibri" panose="020F0502020204030204" pitchFamily="34" charset="0"/>
                <a:cs typeface="Calibri" panose="020F0502020204030204" pitchFamily="34" charset="0"/>
              </a:rPr>
              <a:t>Koncepce rozvoje muzejnictví </a:t>
            </a:r>
            <a:r>
              <a:rPr lang="cs-CZ" sz="5500" dirty="0">
                <a:latin typeface="Calibri" panose="020F0502020204030204" pitchFamily="34" charset="0"/>
                <a:cs typeface="Calibri" panose="020F0502020204030204" pitchFamily="34" charset="0"/>
              </a:rPr>
              <a:t>a další strategické materiály navázané na </a:t>
            </a:r>
            <a:r>
              <a:rPr lang="cs-CZ" sz="5500" i="1" dirty="0">
                <a:latin typeface="Calibri" panose="020F0502020204030204" pitchFamily="34" charset="0"/>
                <a:cs typeface="Calibri" panose="020F0502020204030204" pitchFamily="34" charset="0"/>
              </a:rPr>
              <a:t>Státní kulturní politiku </a:t>
            </a:r>
            <a:r>
              <a:rPr lang="cs-CZ" sz="55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5500" i="1" dirty="0">
                <a:latin typeface="Calibri" panose="020F0502020204030204" pitchFamily="34" charset="0"/>
                <a:cs typeface="Calibri" panose="020F0502020204030204" pitchFamily="34" charset="0"/>
              </a:rPr>
              <a:t>Národní plán obnovy;</a:t>
            </a: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cs-CZ" sz="5500" dirty="0">
                <a:latin typeface="Calibri" panose="020F0502020204030204" pitchFamily="34" charset="0"/>
                <a:cs typeface="Calibri" panose="020F0502020204030204" pitchFamily="34" charset="0"/>
              </a:rPr>
              <a:t>krizový management;</a:t>
            </a: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cs-CZ" sz="5500" dirty="0">
                <a:latin typeface="Calibri" panose="020F0502020204030204" pitchFamily="34" charset="0"/>
                <a:cs typeface="Calibri" panose="020F0502020204030204" pitchFamily="34" charset="0"/>
              </a:rPr>
              <a:t>muzejní statistika, registrační a akreditační systém muzeí a galerií;</a:t>
            </a: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cs-CZ" sz="5500" dirty="0">
                <a:latin typeface="Calibri" panose="020F0502020204030204" pitchFamily="34" charset="0"/>
                <a:cs typeface="Calibri" panose="020F0502020204030204" pitchFamily="34" charset="0"/>
              </a:rPr>
              <a:t>vzdělávání pracovníků muzejních institucí a jejich odměňování;</a:t>
            </a: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cs-CZ" sz="5500" dirty="0">
                <a:latin typeface="Calibri" panose="020F0502020204030204" pitchFamily="34" charset="0"/>
                <a:cs typeface="Calibri" panose="020F0502020204030204" pitchFamily="34" charset="0"/>
              </a:rPr>
              <a:t>muzejní edukace a revize RVP, postavení muzeí a galerií ve vzdělávacím procesu;</a:t>
            </a: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cs-CZ" sz="5500" dirty="0">
                <a:latin typeface="Calibri" panose="020F0502020204030204" pitchFamily="34" charset="0"/>
                <a:cs typeface="Calibri" panose="020F0502020204030204" pitchFamily="34" charset="0"/>
              </a:rPr>
              <a:t>digitalizace a evidence muzejních sbírek;</a:t>
            </a: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cs-CZ" sz="5500" dirty="0">
                <a:latin typeface="Calibri" panose="020F0502020204030204" pitchFamily="34" charset="0"/>
                <a:cs typeface="Calibri" panose="020F0502020204030204" pitchFamily="34" charset="0"/>
              </a:rPr>
              <a:t>účtování o sbírkách muzejní povahy;</a:t>
            </a: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cs-CZ" sz="5500" dirty="0">
                <a:latin typeface="Calibri" panose="020F0502020204030204" pitchFamily="34" charset="0"/>
                <a:cs typeface="Calibri" panose="020F0502020204030204" pitchFamily="34" charset="0"/>
              </a:rPr>
              <a:t>problematika památkové péče, zejména ochrana archeologického kulturního dědictví včetně problematiky amatérských hledačů;</a:t>
            </a: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cs-CZ" sz="5500" dirty="0">
                <a:latin typeface="Calibri" panose="020F0502020204030204" pitchFamily="34" charset="0"/>
                <a:cs typeface="Calibri" panose="020F0502020204030204" pitchFamily="34" charset="0"/>
              </a:rPr>
              <a:t>překážky v čerpání dotací ze strany muzeí a galerií;</a:t>
            </a: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cs-CZ" sz="5500" dirty="0">
                <a:latin typeface="Calibri" panose="020F0502020204030204" pitchFamily="34" charset="0"/>
                <a:cs typeface="Calibri" panose="020F0502020204030204" pitchFamily="34" charset="0"/>
              </a:rPr>
              <a:t>implementace nové legislativy, její připomínkování prostřednictvím UZS ČR – např. novela vyhlášky č. 275/2000 Sb. k provádění zákona č. 122/2000 Sb., o ochraně sbírek muzejní povahy, nová zbraňová legislativa, zákon o VKI, novela autorského zákona, novela zákona o archivní a spisové službě;</a:t>
            </a: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cs-CZ" sz="5500" dirty="0">
                <a:latin typeface="Calibri" panose="020F0502020204030204" pitchFamily="34" charset="0"/>
                <a:cs typeface="Calibri" panose="020F0502020204030204" pitchFamily="34" charset="0"/>
              </a:rPr>
              <a:t>nová definice muzeí a změna Etického kodexu ICOM.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162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1A3C7F-C72F-380B-2F3C-23576005B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Oborové informační systémy AMG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2E8EF6-66C7-42CB-EBA0-1702E26F2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9725"/>
            <a:ext cx="10515600" cy="4567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Všechny výstupy jsou publikovány na adrese 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www.cz-museums.cz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 nebo zveřejňovány také ve 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Věstníku AMG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Základní databáze AMG – </a:t>
            </a: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Adresář muzeí a galerií České republiky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Databáze kulturních událostí AMG – </a:t>
            </a: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Kalendárium akcí a výstav AMG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– lze vyhledávat akce dle místa nebo typu akce, např. výstavy, komentované prohlídky, akce pro děti, konference, kurzy, semináře, online aktivity;</a:t>
            </a:r>
          </a:p>
          <a:p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Dění v oboru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– publikace, sborníky ze seminářů a konferencí, nabídky volných pracovních míst či stáží, muzejní legislativa, statistika muzejnictví, oborové názvosloví apod.;</a:t>
            </a:r>
          </a:p>
          <a:p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Encyklopedie muzejnictví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(muzea a jejich pobočky, významné osobnosti oboru);</a:t>
            </a:r>
          </a:p>
          <a:p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Server muzeí a galerií ČR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je od roku 2008 archivován Národní knihovnou pro svoji kulturní, vzdělávací, vědeckou, výzkumnou či jinou informační hodnotu.</a:t>
            </a:r>
          </a:p>
        </p:txBody>
      </p:sp>
    </p:spTree>
    <p:extLst>
      <p:ext uri="{BB962C8B-B14F-4D97-AF65-F5344CB8AC3E}">
        <p14:creationId xmlns:p14="http://schemas.microsoft.com/office/powerpoint/2010/main" val="1469779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3D19F8-827E-02A7-24D7-36BFCDA4F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Ediční činnost a knihovna AMG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D40FEC-22B7-9457-71A1-EA015599C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internetové publikování – </a:t>
            </a: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Server muzeí a galerií ČR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(je průběžně aktualizován, v reakci na aktuální dění se pravidelně rozšiřuje);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Věstník AMG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(vydáván je od roku 1992, vychází 6x ročně, informuje o dění v oboru muzejnictví, p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řináší zprávy z činnosti AMG, publikuje pozvánky na semináře a konference, personálie, teoretické studie, informace o výstavách a nových expozicích, nabízí či recenzuje nové publikace, inzeruje volná místa apod., časopis vychází tiskem, ale je k dispozici i v elektronické podobě na www.cz-museums.cz;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Kalendárium výstav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součástí každého čísla </a:t>
            </a: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Věstníku AMG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(přehled výstav připravovaných v muzeích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galeriích pro dané období);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samostatné publikace či sborníky ze seminářů a konferencí, příručky a další metodické materiály pro muzejní práci;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knižní fond (vlastní knihovna AMG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cca 2500 položek,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oborová muzeologická a muzejní literatura, publikace z ediční činnosti AMG, publikace účastnící se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Národní soutěže muzeí Gloria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musaealis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publikace českých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zahraničních sbírkotvorných institucí, katalogy výstav a sbírek, sborníky z konferencí, periodika a další materiály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pracovní listy k výstavám, informační a propagační materiály muzeí a galerií, materiály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mezinárodních organizacích či turistické informace atd.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522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F16292-6BAA-9478-3BB3-D8E9E498F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1306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Propagace a popularizace muzejnictví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810163-8399-2D45-76C0-334148D77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42646"/>
            <a:ext cx="10634785" cy="4934317"/>
          </a:xfrm>
        </p:spPr>
        <p:txBody>
          <a:bodyPr>
            <a:noAutofit/>
          </a:bodyPr>
          <a:lstStyle/>
          <a:p>
            <a:pPr>
              <a:spcBef>
                <a:spcPts val="500"/>
              </a:spcBef>
            </a:pPr>
            <a:r>
              <a:rPr lang="cs-CZ" sz="1700" b="1" dirty="0">
                <a:latin typeface="Calibri" panose="020F0502020204030204" pitchFamily="34" charset="0"/>
                <a:cs typeface="Calibri" panose="020F0502020204030204" pitchFamily="34" charset="0"/>
              </a:rPr>
              <a:t>Národní soutěž muzeí Gloria </a:t>
            </a:r>
            <a:r>
              <a:rPr lang="cs-CZ" sz="1700" b="1" dirty="0" err="1">
                <a:latin typeface="Calibri" panose="020F0502020204030204" pitchFamily="34" charset="0"/>
                <a:cs typeface="Calibri" panose="020F0502020204030204" pitchFamily="34" charset="0"/>
              </a:rPr>
              <a:t>musaealis</a:t>
            </a:r>
            <a:r>
              <a:rPr lang="cs-CZ" sz="1700" b="1" dirty="0">
                <a:latin typeface="Calibri" panose="020F0502020204030204" pitchFamily="34" charset="0"/>
                <a:cs typeface="Calibri" panose="020F0502020204030204" pitchFamily="34" charset="0"/>
              </a:rPr>
              <a:t> (www.gloriamusaealis.cz):</a:t>
            </a:r>
          </a:p>
          <a:p>
            <a:pPr lvl="1"/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outěž je vyhlašována na základě nařízení vlády č. 5/2003 Sb., o oceněních v oblasti kultury, udělovaných Ministerstvem kultury;</a:t>
            </a:r>
          </a:p>
          <a:p>
            <a:pPr lvl="1"/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roku 2002 ji pořádá AMG společně s Ministerstvem kultury a Českým výborem Mezinárodní rady muzeí (ČV ICOM);</a:t>
            </a:r>
          </a:p>
          <a:p>
            <a:pPr lvl="1"/>
            <a:r>
              <a:rPr lang="cs-CZ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slouží k medializaci špičkových výkonů muzeí a galerií v kategoriích </a:t>
            </a:r>
            <a:r>
              <a:rPr lang="cs-CZ" sz="1700" i="1" dirty="0">
                <a:latin typeface="Calibri" panose="020F0502020204030204" pitchFamily="34" charset="0"/>
                <a:cs typeface="Times New Roman" panose="02020603050405020304" pitchFamily="18" charset="0"/>
              </a:rPr>
              <a:t>Muzejní výstava roku</a:t>
            </a:r>
            <a:r>
              <a:rPr lang="cs-CZ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700" i="1" dirty="0">
                <a:latin typeface="Calibri" panose="020F0502020204030204" pitchFamily="34" charset="0"/>
                <a:cs typeface="Times New Roman" panose="02020603050405020304" pitchFamily="18" charset="0"/>
              </a:rPr>
              <a:t>Muzejní publikace roku </a:t>
            </a:r>
            <a:r>
              <a:rPr lang="cs-CZ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1700" i="1" dirty="0">
                <a:latin typeface="Calibri" panose="020F0502020204030204" pitchFamily="34" charset="0"/>
                <a:cs typeface="Times New Roman" panose="02020603050405020304" pitchFamily="18" charset="0"/>
              </a:rPr>
              <a:t>Muzejní počin roku</a:t>
            </a:r>
            <a:r>
              <a:rPr lang="cs-CZ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lvl="1"/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je upozornit veřejnost na to nejlepší, co v daném soutěžním ročníku v muzejních institucích bez rozdílu velikosti či jejich zaměření vzniklo;</a:t>
            </a:r>
          </a:p>
          <a:p>
            <a:pPr lvl="1"/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ýsledky jsou každoročně vyhlašovány k 18. květnu (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Mezinárodní den muzeí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>
              <a:spcBef>
                <a:spcPts val="500"/>
              </a:spcBef>
            </a:pPr>
            <a:r>
              <a:rPr lang="cs-CZ" sz="1700" b="1" dirty="0">
                <a:latin typeface="Calibri" panose="020F0502020204030204" pitchFamily="34" charset="0"/>
                <a:cs typeface="Calibri" panose="020F0502020204030204" pitchFamily="34" charset="0"/>
              </a:rPr>
              <a:t>Festival muzejních nocí (www.muzejninoc.cz):</a:t>
            </a:r>
          </a:p>
          <a:p>
            <a:pPr lvl="1"/>
            <a:r>
              <a:rPr lang="cs-CZ" sz="1700" dirty="0">
                <a:latin typeface="Calibri" panose="020F0502020204030204" pitchFamily="34" charset="0"/>
                <a:cs typeface="Calibri" panose="020F0502020204030204" pitchFamily="34" charset="0"/>
              </a:rPr>
              <a:t>organizuje jej AMG ve spolupráci s Ministerstvem kultury a dalšími subjekty od roku 2005;</a:t>
            </a:r>
          </a:p>
          <a:p>
            <a:pPr lvl="1"/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navazuje také na 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Mezinárodní den muzeí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lvl="1"/>
            <a:r>
              <a:rPr lang="cs-CZ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zaznamenává fenomenální úspěch u veřejnosti,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každoročně se k němu připojuje více měst a institucí – nejen muzeí a galerií, ale i jiných kulturní a vzdělávacích organizací (v roce 2025 se do něj zapojilo 205 obcí a měst </a:t>
            </a:r>
            <a:b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681 institucí);</a:t>
            </a:r>
          </a:p>
          <a:p>
            <a:pPr lvl="1"/>
            <a:r>
              <a:rPr lang="cs-CZ" sz="1700" dirty="0">
                <a:latin typeface="Calibri" panose="020F0502020204030204" pitchFamily="34" charset="0"/>
                <a:cs typeface="Calibri" panose="020F0502020204030204" pitchFamily="34" charset="0"/>
              </a:rPr>
              <a:t>od čtvrtého ročníku probíhá </a:t>
            </a:r>
            <a:r>
              <a:rPr lang="cs-CZ" sz="1700" i="1" dirty="0">
                <a:latin typeface="Calibri" panose="020F0502020204030204" pitchFamily="34" charset="0"/>
                <a:cs typeface="Calibri" panose="020F0502020204030204" pitchFamily="34" charset="0"/>
              </a:rPr>
              <a:t>Národní zahájení Festivalu muzejních nocí</a:t>
            </a:r>
            <a:r>
              <a:rPr lang="cs-CZ" sz="1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(ve spolupráci s Asociací krajů ČR </a:t>
            </a:r>
            <a:b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některým z krajů České republiky, aktivně se do akce zapojují také města, na jejichž území se tato slavnostní událost </a:t>
            </a: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á, AMG v rámci akce oce</a:t>
            </a: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ňuje od významné osobnosti působící v muzejnictví v daném regionu).</a:t>
            </a:r>
            <a:endParaRPr lang="cs-CZ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987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166F45-76EA-6376-6697-6EC106052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8597"/>
            <a:ext cx="10515600" cy="5398365"/>
          </a:xfrm>
        </p:spPr>
        <p:txBody>
          <a:bodyPr>
            <a:noAutofit/>
          </a:bodyPr>
          <a:lstStyle/>
          <a:p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Muzea a 20. století (www.muzea20stoleti.cz):</a:t>
            </a:r>
          </a:p>
          <a:p>
            <a:pPr lvl="1"/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celoroční informační kampaně vyhlašované AMG od roku 2005;</a:t>
            </a:r>
          </a:p>
          <a:p>
            <a:pPr lvl="1"/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přehled akcí v oblasti muzejní prezentace (výstavy, expozice, přednášky, komponované pořady, kulturní programy aj.) s jednotící linkou, speciálně zvýrazněným tématem z historie 20. století;</a:t>
            </a:r>
          </a:p>
          <a:p>
            <a:pPr lvl="1"/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ílem je posílit sbírkotvornou činnost muzeí a galerií v oblasti dokumentace každodennosti a upozornit na připravované akce zejména školy a sféru neziskových organizací, zabývajících se volnočasovými aktivitami dětí a mládeže;</a:t>
            </a:r>
          </a:p>
          <a:p>
            <a:pPr lvl="1"/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Téma roku 2025 –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Válka a mír. 80 let od ukončení 2. světové války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Encyklopedie muzejnictví:</a:t>
            </a:r>
          </a:p>
          <a:p>
            <a:pPr lvl="1"/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rojekt navazuje na úspěšnou kampaň AMG na téma „100 osobností českého muzejnictví“, v řešení je technická příprava elektronické databáze s online formuláři pro hesla muzeí a významných osobností.</a:t>
            </a:r>
          </a:p>
          <a:p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Věstník 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MG:</a:t>
            </a:r>
          </a:p>
          <a:p>
            <a:pPr lvl="1"/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eriodikum registrované MK ČR, dvouměsíčník, náklad 1000 ks, čísla jsou tematicky zaměřená;</a:t>
            </a:r>
          </a:p>
          <a:p>
            <a:pPr lvl="1"/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kromě tištěné verze jsou všechna čísla publikována na www.cz-museums.cz;</a:t>
            </a:r>
          </a:p>
          <a:p>
            <a:pPr lvl="1"/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cs-CZ" sz="18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edle aktualit AMG obsahuje články představující výsledky činnosti jednotlivých muzeí a galerií působících v ČR, přináší ale i mezinárodní zkušenosti, zajímavé příspěvky jsou tak zároveň podnětnou inspirací.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8195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4564</TotalTime>
  <Words>2119</Words>
  <Application>Microsoft Office PowerPoint</Application>
  <PresentationFormat>Širokoúhlá obrazovka</PresentationFormat>
  <Paragraphs>125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Motiv Office</vt:lpstr>
      <vt:lpstr>Asociace muzeí a galerií České republiky, z. s.</vt:lpstr>
      <vt:lpstr>Členská základna AMG</vt:lpstr>
      <vt:lpstr>Poslání a cíle AMG</vt:lpstr>
      <vt:lpstr>Podpora vzdělávání muzejních pracovníků</vt:lpstr>
      <vt:lpstr>Legislativní a koncepční aktivity AMG</vt:lpstr>
      <vt:lpstr>Oborové informační systémy AMG</vt:lpstr>
      <vt:lpstr>Ediční činnost a knihovna AMG</vt:lpstr>
      <vt:lpstr>Propagace a popularizace muzejnictví</vt:lpstr>
      <vt:lpstr>Prezentace aplikace PowerPoint</vt:lpstr>
      <vt:lpstr>Vnější vztahy AMG</vt:lpstr>
      <vt:lpstr>Prezentace aplikace PowerPoint</vt:lpstr>
      <vt:lpstr>Závěrem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Asociace muzeí a galerií České republiky, z. s.</dc:title>
  <dc:creator>Irena Chovančíková</dc:creator>
  <cp:lastModifiedBy>Anna</cp:lastModifiedBy>
  <cp:revision>21</cp:revision>
  <dcterms:created xsi:type="dcterms:W3CDTF">2025-05-09T09:43:59Z</dcterms:created>
  <dcterms:modified xsi:type="dcterms:W3CDTF">2025-05-20T14:49:09Z</dcterms:modified>
</cp:coreProperties>
</file>